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hyperlink" Target="&#12304;turn0search6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hyperlink" Target="&#12304;turn0search7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hyperlink" Target="&#12304;turn0search13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371600"/>
            <a:ext cx="5029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 hype a la política pública</a:t>
            </a:r>
            <a:pPr algn="l" indent="0" marL="0">
              <a:buNone/>
            </a:pPr>
            <a:endParaRPr lang="en-US" sz="3000" dirty="0"/>
          </a:p>
          <a:p>
            <a:pPr algn="l"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gobernar la IA en el sector público</a:t>
            </a:r>
            <a:endParaRPr lang="en-US" sz="3000" dirty="0"/>
          </a:p>
        </p:txBody>
      </p:sp>
      <p:pic>
        <p:nvPicPr>
          <p:cNvPr id="3" name="Image 0" descr="/home/oai/share/cached_assets_used/slide1.png">    </p:cNvPr>
          <p:cNvPicPr>
            <a:picLocks noChangeAspect="1"/>
          </p:cNvPicPr>
          <p:nvPr/>
        </p:nvPicPr>
        <p:blipFill>
          <a:blip r:embed="rId1"/>
          <a:srcRect l="1316" r="1316" t="0" b="0"/>
          <a:stretch/>
        </p:blipFill>
        <p:spPr>
          <a:xfrm>
            <a:off x="5486400" y="731520"/>
            <a:ext cx="338328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¿Por qué importa?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Estudiantes y funcionarios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Dos roles: usar IA y gobernarla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Visión estratégica y ética pública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Capacidad institucional para innovación</a:t>
            </a:r>
            <a:endParaRPr lang="en-US" sz="1200" dirty="0"/>
          </a:p>
        </p:txBody>
      </p:sp>
      <p:pic>
        <p:nvPicPr>
          <p:cNvPr id="4" name="Image 0" descr="/home/oai/share/cached_assets_used/slide10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ya está aquí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Instantáneas regionales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Movilidad urbana y datos en tiempo real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Interacción ciudadana y chatbots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Procesos judiciales y administrativos automáticos</a:t>
            </a:r>
            <a:endParaRPr lang="en-US" sz="1200" dirty="0"/>
          </a:p>
        </p:txBody>
      </p:sp>
      <p:pic>
        <p:nvPicPr>
          <p:cNvPr id="4" name="Image 0" descr="/home/oai/share/cached_assets_used/slide11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 dato que nos aterriza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en números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03120"/>
            <a:ext cx="4846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4800" b="1" dirty="0">
                <a:solidFill>
                  <a:srgbClr val="5DA5A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65%</a:t>
            </a:r>
            <a:pPr algn="l"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las organizaciones usan IA generativa regularmente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457200" y="3291840"/>
            <a:ext cx="48463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Genera oportunidad de innovación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Necesidad de capacidades analíticas y éticas</a:t>
            </a:r>
            <a:endParaRPr lang="en-US" sz="1200" dirty="0"/>
          </a:p>
        </p:txBody>
      </p:sp>
      <p:pic>
        <p:nvPicPr>
          <p:cNvPr id="5" name="Image 0" descr="/home/oai/share/cached_assets_used/slide12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Las instituciones fijan las reglas del juego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Señales de gobernanza en Colombia, Brasil y Canadá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Oficinas nacionales de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Evaluaciones de impacto obligatorias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Pilotos regulados y sandboxes</a:t>
            </a:r>
            <a:endParaRPr lang="en-US" sz="1200" dirty="0"/>
          </a:p>
        </p:txBody>
      </p:sp>
      <p:pic>
        <p:nvPicPr>
          <p:cNvPr id="4" name="Image 0" descr="/home/oai/share/cached_assets_used/slide13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Política y regulación de IA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equilibrio entre innovación y protección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regulación de IA busca maximizar beneficios públicos y minimizar daños — sin frenar la innovación.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¿Por qué regular la IA?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Encontrar el punto justo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Decisiones críticas: empleo, salud, seguridad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Riesgos: sesgo, privacidad, seguridad, accidentes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"Ni sub‑ni sobre‑regulación": encontrar el punto justo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Mapa rápido de enfoques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 de regiones</a:t>
            </a:r>
            <a:endParaRPr lang="en-US" sz="2000" dirty="0"/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743200"/>
        </p:xfrm>
        <a:graphic>
          <a:graphicData uri="http://schemas.openxmlformats.org/drawingml/2006/table">
            <a:tbl>
              <a:tblPr/>
              <a:tblGrid>
                <a:gridCol w="1371600"/>
                <a:gridCol w="3657600"/>
              </a:tblGrid>
              <a:tr h="391886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Región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Enfoque resumido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UE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Ley integral; modelo por riesgo; prohibiciones puntuales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Canadá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AIA obligatoria en sector público; transparencia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Brasil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PL 2338/2023; riesgo “excesivo” y “alto”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EE. UU.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Guías sectoriales; leyes locales contra sesgo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China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Control estatal; revisiones de seguridad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Colombia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Política CONPES; estrategia en desarrollo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Unión Europea: Ley de IA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Modelo basado en riesgo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Categorías: riesgo inaceptable (prohibido), alto (requisitos estrictos), limitado (transparencia), mínimo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Ejemplos: social scoring prohibido; IA médica / conducción = alto riesgo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Obligaciones: gestión de riesgo, calidad de datos, documentación, supervisión humana, marcado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Canadá: AIA y ADM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Gestión pública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Directiva sobre decisiones automatizadas (ADM) en el gobierno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AIA obligatoria antes de desplegar IA: evalúa sesgo, explicabilidad, privacidad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Niveles de impacto → medidas de mitigación y transparencia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Brasil: PL 2338/2023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Clasificación por riesgo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Senado aprobó marco general de IA (2024)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Clasificación por riesgo: “excesivo” (prohibido), “alto” (requisitos: supervisión humana, auditorías)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Ámbitos: infraestructura crítica, justicia, salud, vehículos autónomos, etc.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¿Dónde está la IA hoy?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en la vida diaria y en el Estado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5603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Asistentes, búsqueda, traducción, cámara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Chatbots y priorización de trámites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Tráfico, alumbrado, seguridad inteligente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Salud, justicia y educación en cambio</a:t>
            </a:r>
            <a:endParaRPr lang="en-US" sz="1200" dirty="0"/>
          </a:p>
        </p:txBody>
      </p:sp>
      <p:pic>
        <p:nvPicPr>
          <p:cNvPr id="4" name="Image 0" descr="/home/oai/share/cached_assets_used/slide2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Estados Unidos: enfoque sectorial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Guías y leyes locales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Sin ley federal única; sectorial + guías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Caso NYC: auditorías de sesgo para herramientas de contratación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Tendencia: regulaciones estatal/local + guías federales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China: control y seguridad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Medidas interinas 2023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Medidas interinas para IA generativa (2023) exigen revisiones de seguridad y requisitos de contenido/etiquetado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Enfoque en alineación regulatoria con prioridades estatales y gestión de plataformas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Colombia: de estrategia a normativa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CONPES 4144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Política nacional de IA (CONPES 4144) y ruta 2019→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Prioridades: adopción ética, datos, talento, servicios públicos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Oportunidad: adaptar enfoque por riesgo a capacidad institucional local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Temas regulatorios recurrentes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Transparencia (informar uso de IA)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Seguridad (pruebas, gestión de riesgos)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Privacidad (protección de datos)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Responsabilidad (quién responde por daños)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Humano en el circuito en decisiones críticas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Línea de tiempo de hitos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Evolución de políticas</a:t>
            </a:r>
            <a:endParaRPr lang="en-US" sz="2000" dirty="0"/>
          </a:p>
        </p:txBody>
      </p:sp>
      <p:graphicFrame>
        <p:nvGraphicFramePr>
          <p:cNvPr id="2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743200"/>
        </p:xfrm>
        <a:graphic>
          <a:graphicData uri="http://schemas.openxmlformats.org/drawingml/2006/table">
            <a:tbl>
              <a:tblPr/>
              <a:tblGrid>
                <a:gridCol w="1097280"/>
                <a:gridCol w="3931920"/>
              </a:tblGrid>
              <a:tr h="391886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Año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Hito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2019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Canadá adopta y operacionaliza ADM + AIA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2021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Borrador de Ley de IA (UE)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2023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Medidas de IA generativa (China)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2023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NYC Local Law 144 (auditorías de sesgo)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2024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UE AI Act adoptada (fases)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2024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Brasil: Senado aprueba PL 2338/2023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Comparativa: exigencia vs. flexibilidad</a:t>
            </a:r>
            <a:endParaRPr lang="en-US" sz="2000" dirty="0"/>
          </a:p>
        </p:txBody>
      </p:sp>
      <p:graphicFrame>
        <p:nvGraphicFramePr>
          <p:cNvPr id="2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645920"/>
          <a:ext cx="7772400" cy="3017520"/>
        </p:xfrm>
        <a:graphic>
          <a:graphicData uri="http://schemas.openxmlformats.org/drawingml/2006/table">
            <a:tbl>
              <a:tblPr/>
              <a:tblGrid>
                <a:gridCol w="1188720"/>
                <a:gridCol w="1097280"/>
                <a:gridCol w="1188720"/>
                <a:gridCol w="1097280"/>
                <a:gridCol w="1188720"/>
                <a:gridCol w="1188720"/>
                <a:gridCol w="1188720"/>
              </a:tblGrid>
              <a:tr h="603504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Dimensión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UE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Canadá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Brasil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EE. UU.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China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Colombia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Modelo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Riesgo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AIA público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Riesgo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Sectorial/local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Control ex‑ante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Estrategia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Prohibiciones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—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Pocas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—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Alto riesgo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Requisitos fuertes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Según impacto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Requisitos fuertes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Variable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Revisiones/seguridad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Por definir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Transparencia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Variable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En desarrollo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3920" y="731520"/>
            <a:ext cx="548640" cy="5486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Caso para debate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50292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Un hospital usó un sistema de IA que sobrediagnosticó a varios pacientes
</a:t>
            </a:r>
            <a:pPr indent="0" marL="0">
              <a:buNone/>
            </a:pPr>
            <a:r>
              <a:rPr lang="en-US" sz="1200" i="1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¿Qué exigirías como policymaker?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Registro y AIA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Pruebas de seguridad y validación clínica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Supervisión humana y derecho a apelación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Auditoría independiente y reporte público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Sanciones y plan de corrección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Dinámica relámpago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Encuesta en vivo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1️⃣ ¿Quién usó IA hoy? (manos arriba)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2️⃣ ¿Quién confiaría en una IA tanto como en una persona?
</a:t>
            </a:r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i="1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Uso≫confianza → brecha de gobernanza</a:t>
            </a:r>
            <a:endParaRPr lang="en-US" sz="1200" dirty="0"/>
          </a:p>
        </p:txBody>
      </p:sp>
      <p:pic>
        <p:nvPicPr>
          <p:cNvPr id="4" name="Image 0" descr="/home/oai/share/cached_assets_used/slide3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Oportunidades vs. preocupaciones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doble filo de la adopción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Acceso 24/7 e inclusión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Eficiencia y priorización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Calidad y antifraude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Opacidad y sesgos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Privacidad y seguridad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Responsabilidad y reparación</a:t>
            </a:r>
            <a:endParaRPr lang="en-US" sz="1200" dirty="0"/>
          </a:p>
        </p:txBody>
      </p:sp>
      <p:pic>
        <p:nvPicPr>
          <p:cNvPr id="4" name="Image 0" descr="/home/oai/share/cached_assets_used/slide4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impulso global por una IA responsable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Tendencias que importan para Colombia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Obligaciones por uso (enfoque de riesgo)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Evaluaciones de impacto algorítmico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Gobernanza de datos y auditorías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Oficinas de IA y sandboxes</a:t>
            </a:r>
            <a:endParaRPr lang="en-US" sz="1200" dirty="0"/>
          </a:p>
        </p:txBody>
      </p:sp>
      <p:pic>
        <p:nvPicPr>
          <p:cNvPr id="4" name="Image 0" descr="/home/oai/share/cached_assets_used/slide5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Mapa rápido: políticas y leyes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UE · Canadá · Brasil · Colombia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UE: ley con enfoque por riesgo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Canadá: Directiva ADM (AIA)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Brasil: PL nacional en trámite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Colombia: CONPES IA 2019→2025</a:t>
            </a:r>
            <a:endParaRPr lang="en-US" sz="1200" dirty="0"/>
          </a:p>
        </p:txBody>
      </p:sp>
      <p:pic>
        <p:nvPicPr>
          <p:cNvPr id="4" name="Image 0" descr="/home/oai/share/cached_assets_used/slide6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de adopción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Hechos rápidos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adopción sigue subiendo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Estado: más allá de chatbots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Implicación: skills y controles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Pilotear → evaluar → escalar</a:t>
            </a:r>
            <a:endParaRPr lang="en-US" sz="1200" dirty="0"/>
          </a:p>
        </p:txBody>
      </p:sp>
      <p:pic>
        <p:nvPicPr>
          <p:cNvPr id="4" name="Image 0" descr="/home/oai/share/cached_assets_used/slide7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 que veremos hoy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Cinco temas, un hilo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Política y regulación de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IA en salud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Vehículos autónomos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Equidad algorítmica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IA y sociedad</a:t>
            </a:r>
            <a:endParaRPr lang="en-US" sz="1200" dirty="0"/>
          </a:p>
        </p:txBody>
      </p:sp>
      <p:pic>
        <p:nvPicPr>
          <p:cNvPr id="4" name="Image 0" descr="/home/oai/share/cached_assets_used/slide8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Expectativas y participación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trabajaremos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Casos reales y mini-debates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Encuestas rápidas por bloque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Herramientas y plantillas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Trae un ejemplo local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Notas y enlaces al final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Feedback para próximos pasos</a:t>
            </a:r>
            <a:endParaRPr lang="en-US" sz="1200" dirty="0"/>
          </a:p>
        </p:txBody>
      </p:sp>
      <p:pic>
        <p:nvPicPr>
          <p:cNvPr id="4" name="Image 0" descr="/home/oai/share/cached_assets_used/slide9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2025-10-12T15:25:46Z</dcterms:created>
  <dcterms:modified xsi:type="dcterms:W3CDTF">2025-10-12T15:25:46Z</dcterms:modified>
</cp:coreProperties>
</file>